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319160-9D84-413D-B02C-E688D334159C}"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291101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319160-9D84-413D-B02C-E688D334159C}"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166467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319160-9D84-413D-B02C-E688D334159C}"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149270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319160-9D84-413D-B02C-E688D334159C}"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57983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319160-9D84-413D-B02C-E688D334159C}"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174959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319160-9D84-413D-B02C-E688D334159C}"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3606806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319160-9D84-413D-B02C-E688D334159C}" type="datetimeFigureOut">
              <a:rPr lang="en-US" smtClean="0"/>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904615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319160-9D84-413D-B02C-E688D334159C}" type="datetimeFigureOut">
              <a:rPr lang="en-US" smtClean="0"/>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2028538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19160-9D84-413D-B02C-E688D334159C}" type="datetimeFigureOut">
              <a:rPr lang="en-US" smtClean="0"/>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2052016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319160-9D84-413D-B02C-E688D334159C}"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3407047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319160-9D84-413D-B02C-E688D334159C}"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6FF1C1-4FDE-4616-AC35-6592239DECE7}" type="slidenum">
              <a:rPr lang="en-US" smtClean="0"/>
              <a:t>‹#›</a:t>
            </a:fld>
            <a:endParaRPr lang="en-US"/>
          </a:p>
        </p:txBody>
      </p:sp>
    </p:spTree>
    <p:extLst>
      <p:ext uri="{BB962C8B-B14F-4D97-AF65-F5344CB8AC3E}">
        <p14:creationId xmlns:p14="http://schemas.microsoft.com/office/powerpoint/2010/main" val="6466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28000">
              <a:schemeClr val="accent2">
                <a:lumMod val="40000"/>
                <a:lumOff val="60000"/>
              </a:schemeClr>
            </a:gs>
            <a:gs pos="83000">
              <a:schemeClr val="accent2">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19160-9D84-413D-B02C-E688D334159C}" type="datetimeFigureOut">
              <a:rPr lang="en-US" smtClean="0"/>
              <a:t>11/10/2024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6FF1C1-4FDE-4616-AC35-6592239DECE7}" type="slidenum">
              <a:rPr lang="en-US" smtClean="0"/>
              <a:t>‹#›</a:t>
            </a:fld>
            <a:endParaRPr lang="en-US"/>
          </a:p>
        </p:txBody>
      </p:sp>
    </p:spTree>
    <p:extLst>
      <p:ext uri="{BB962C8B-B14F-4D97-AF65-F5344CB8AC3E}">
        <p14:creationId xmlns:p14="http://schemas.microsoft.com/office/powerpoint/2010/main" val="339229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45723" y="548640"/>
            <a:ext cx="6513342" cy="5542671"/>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3971925" cy="7006107"/>
          </a:xfrm>
          <a:prstGeom prst="rect">
            <a:avLst/>
          </a:prstGeom>
        </p:spPr>
      </p:pic>
      <p:pic>
        <p:nvPicPr>
          <p:cNvPr id="10" name="Picture 9"/>
          <p:cNvPicPr>
            <a:picLocks noChangeAspect="1"/>
          </p:cNvPicPr>
          <p:nvPr/>
        </p:nvPicPr>
        <p:blipFill>
          <a:blip r:embed="rId3"/>
          <a:stretch>
            <a:fillRect/>
          </a:stretch>
        </p:blipFill>
        <p:spPr>
          <a:xfrm>
            <a:off x="3308572" y="1968112"/>
            <a:ext cx="3420152" cy="4419983"/>
          </a:xfrm>
          <a:prstGeom prst="rect">
            <a:avLst/>
          </a:prstGeom>
        </p:spPr>
      </p:pic>
      <p:sp>
        <p:nvSpPr>
          <p:cNvPr id="8" name="Rectangle 7"/>
          <p:cNvSpPr/>
          <p:nvPr/>
        </p:nvSpPr>
        <p:spPr>
          <a:xfrm>
            <a:off x="3210950" y="1856935"/>
            <a:ext cx="3615396" cy="46423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255410" y="1292002"/>
            <a:ext cx="4610688" cy="3139321"/>
          </a:xfrm>
          <a:prstGeom prst="rect">
            <a:avLst/>
          </a:prstGeom>
          <a:noFill/>
        </p:spPr>
        <p:txBody>
          <a:bodyPr wrap="square" rtlCol="0">
            <a:spAutoFit/>
          </a:bodyPr>
          <a:lstStyle/>
          <a:p>
            <a:r>
              <a:rPr lang="en-US" sz="6600" dirty="0" smtClean="0">
                <a:solidFill>
                  <a:srgbClr val="993300"/>
                </a:solidFill>
                <a:latin typeface="Bernard MT Condensed" panose="02050806060905020404" pitchFamily="18" charset="0"/>
              </a:rPr>
              <a:t>PASCAL </a:t>
            </a:r>
          </a:p>
          <a:p>
            <a:r>
              <a:rPr lang="en-US" sz="6600" dirty="0" smtClean="0">
                <a:solidFill>
                  <a:srgbClr val="993300"/>
                </a:solidFill>
                <a:latin typeface="Bernard MT Condensed" panose="02050806060905020404" pitchFamily="18" charset="0"/>
              </a:rPr>
              <a:t>IMMITATION</a:t>
            </a:r>
          </a:p>
          <a:p>
            <a:r>
              <a:rPr lang="en-US" sz="6600" dirty="0" smtClean="0">
                <a:solidFill>
                  <a:srgbClr val="993300"/>
                </a:solidFill>
                <a:latin typeface="Bernard MT Condensed" panose="02050806060905020404" pitchFamily="18" charset="0"/>
              </a:rPr>
              <a:t>JEWELLARY</a:t>
            </a:r>
            <a:endParaRPr lang="en-US" sz="6600" dirty="0">
              <a:solidFill>
                <a:srgbClr val="993300"/>
              </a:solidFill>
              <a:latin typeface="Bernard MT Condensed" panose="02050806060905020404" pitchFamily="18" charset="0"/>
            </a:endParaRPr>
          </a:p>
        </p:txBody>
      </p:sp>
      <p:cxnSp>
        <p:nvCxnSpPr>
          <p:cNvPr id="13" name="Straight Connector 12"/>
          <p:cNvCxnSpPr/>
          <p:nvPr/>
        </p:nvCxnSpPr>
        <p:spPr>
          <a:xfrm>
            <a:off x="7255410" y="4628269"/>
            <a:ext cx="4174590"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55878" y="4676400"/>
            <a:ext cx="4403187" cy="369332"/>
          </a:xfrm>
          <a:prstGeom prst="rect">
            <a:avLst/>
          </a:prstGeom>
          <a:noFill/>
        </p:spPr>
        <p:txBody>
          <a:bodyPr wrap="square" rtlCol="0">
            <a:spAutoFit/>
          </a:bodyPr>
          <a:lstStyle/>
          <a:p>
            <a:r>
              <a:rPr lang="en-US" dirty="0" smtClean="0">
                <a:solidFill>
                  <a:schemeClr val="accent3">
                    <a:lumMod val="50000"/>
                  </a:schemeClr>
                </a:solidFill>
              </a:rPr>
              <a:t>Here is where our presentation begins</a:t>
            </a:r>
            <a:endParaRPr lang="en-US" dirty="0">
              <a:solidFill>
                <a:schemeClr val="accent3">
                  <a:lumMod val="50000"/>
                </a:schemeClr>
              </a:solidFill>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704" y="548640"/>
            <a:ext cx="1744394" cy="1674055"/>
          </a:xfrm>
          <a:prstGeom prst="rect">
            <a:avLst/>
          </a:prstGeom>
        </p:spPr>
      </p:pic>
      <p:sp>
        <p:nvSpPr>
          <p:cNvPr id="21" name="Multiply 20"/>
          <p:cNvSpPr/>
          <p:nvPr/>
        </p:nvSpPr>
        <p:spPr>
          <a:xfrm>
            <a:off x="8314006" y="4993531"/>
            <a:ext cx="506437" cy="512365"/>
          </a:xfrm>
          <a:prstGeom prst="mathMultiply">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y 21"/>
          <p:cNvSpPr/>
          <p:nvPr/>
        </p:nvSpPr>
        <p:spPr>
          <a:xfrm>
            <a:off x="8937380" y="5005134"/>
            <a:ext cx="506437" cy="512365"/>
          </a:xfrm>
          <a:prstGeom prst="mathMultiply">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y 22"/>
          <p:cNvSpPr/>
          <p:nvPr/>
        </p:nvSpPr>
        <p:spPr>
          <a:xfrm>
            <a:off x="9560754" y="5034626"/>
            <a:ext cx="506437" cy="512365"/>
          </a:xfrm>
          <a:prstGeom prst="mathMultiply">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4363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2153" y="0"/>
            <a:ext cx="6156101" cy="1107996"/>
          </a:xfrm>
          <a:prstGeom prst="rect">
            <a:avLst/>
          </a:prstGeom>
          <a:noFill/>
        </p:spPr>
        <p:txBody>
          <a:bodyPr wrap="square" rtlCol="0">
            <a:spAutoFit/>
          </a:bodyPr>
          <a:lstStyle/>
          <a:p>
            <a:r>
              <a:rPr lang="en-US" sz="6600" u="sng" dirty="0" smtClean="0">
                <a:solidFill>
                  <a:srgbClr val="993300"/>
                </a:solidFill>
                <a:latin typeface="Bernard MT Condensed" panose="02050806060905020404" pitchFamily="18" charset="0"/>
              </a:rPr>
              <a:t>GALLERY</a:t>
            </a:r>
            <a:endParaRPr lang="en-US" sz="6600" u="sng" dirty="0">
              <a:solidFill>
                <a:srgbClr val="993300"/>
              </a:solidFill>
              <a:latin typeface="Bernard MT Condensed" panose="020508060609050204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306" y="1138773"/>
            <a:ext cx="4953691" cy="17024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696" y="3045853"/>
            <a:ext cx="9916909" cy="3812147"/>
          </a:xfrm>
          <a:prstGeom prst="rect">
            <a:avLst/>
          </a:prstGeom>
        </p:spPr>
      </p:pic>
      <p:sp>
        <p:nvSpPr>
          <p:cNvPr id="5" name="Rectangle 4"/>
          <p:cNvSpPr/>
          <p:nvPr/>
        </p:nvSpPr>
        <p:spPr>
          <a:xfrm>
            <a:off x="3709306" y="1107996"/>
            <a:ext cx="4953691" cy="1733215"/>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27696" y="3045853"/>
            <a:ext cx="9916909" cy="3812147"/>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3719" y="-1038628"/>
            <a:ext cx="4762500" cy="47625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149815">
            <a:off x="-266967" y="-1242477"/>
            <a:ext cx="4762500" cy="4762500"/>
          </a:xfrm>
          <a:prstGeom prst="rect">
            <a:avLst/>
          </a:prstGeom>
        </p:spPr>
      </p:pic>
    </p:spTree>
    <p:extLst>
      <p:ext uri="{BB962C8B-B14F-4D97-AF65-F5344CB8AC3E}">
        <p14:creationId xmlns:p14="http://schemas.microsoft.com/office/powerpoint/2010/main" val="1273386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534" y="744570"/>
            <a:ext cx="2962688" cy="8097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678" y="2069463"/>
            <a:ext cx="10058400" cy="4443749"/>
          </a:xfrm>
          <a:prstGeom prst="rect">
            <a:avLst/>
          </a:prstGeom>
        </p:spPr>
      </p:pic>
      <p:sp>
        <p:nvSpPr>
          <p:cNvPr id="4" name="Rectangle 3"/>
          <p:cNvSpPr/>
          <p:nvPr/>
        </p:nvSpPr>
        <p:spPr>
          <a:xfrm>
            <a:off x="4627534" y="744570"/>
            <a:ext cx="2962688" cy="809738"/>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79678" y="2069463"/>
            <a:ext cx="10058400" cy="4443749"/>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768153">
            <a:off x="7655684" y="-1450751"/>
            <a:ext cx="4762500" cy="4762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749375">
            <a:off x="-9393" y="-1454277"/>
            <a:ext cx="4762500" cy="4762500"/>
          </a:xfrm>
          <a:prstGeom prst="rect">
            <a:avLst/>
          </a:prstGeom>
        </p:spPr>
      </p:pic>
    </p:spTree>
    <p:extLst>
      <p:ext uri="{BB962C8B-B14F-4D97-AF65-F5344CB8AC3E}">
        <p14:creationId xmlns:p14="http://schemas.microsoft.com/office/powerpoint/2010/main" val="1706613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654" y="917291"/>
            <a:ext cx="3791479" cy="87642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 y="2099256"/>
            <a:ext cx="10012172" cy="4501315"/>
          </a:xfrm>
          <a:prstGeom prst="rect">
            <a:avLst/>
          </a:prstGeom>
        </p:spPr>
      </p:pic>
      <p:sp>
        <p:nvSpPr>
          <p:cNvPr id="4" name="Rectangle 3"/>
          <p:cNvSpPr/>
          <p:nvPr/>
        </p:nvSpPr>
        <p:spPr>
          <a:xfrm>
            <a:off x="4264654" y="917291"/>
            <a:ext cx="3791479" cy="876422"/>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54307" y="2099256"/>
            <a:ext cx="10012172" cy="4501315"/>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11869">
            <a:off x="211695" y="-1463959"/>
            <a:ext cx="4762500" cy="4762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870430">
            <a:off x="7705054" y="-1285276"/>
            <a:ext cx="4762500" cy="4762500"/>
          </a:xfrm>
          <a:prstGeom prst="rect">
            <a:avLst/>
          </a:prstGeom>
        </p:spPr>
      </p:pic>
    </p:spTree>
    <p:extLst>
      <p:ext uri="{BB962C8B-B14F-4D97-AF65-F5344CB8AC3E}">
        <p14:creationId xmlns:p14="http://schemas.microsoft.com/office/powerpoint/2010/main" val="751074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7606" y="0"/>
            <a:ext cx="5499278" cy="1107996"/>
          </a:xfrm>
          <a:prstGeom prst="rect">
            <a:avLst/>
          </a:prstGeom>
          <a:noFill/>
        </p:spPr>
        <p:txBody>
          <a:bodyPr wrap="square" rtlCol="0">
            <a:spAutoFit/>
          </a:bodyPr>
          <a:lstStyle/>
          <a:p>
            <a:r>
              <a:rPr lang="en-US" sz="6600" u="sng" dirty="0" smtClean="0">
                <a:solidFill>
                  <a:srgbClr val="993300"/>
                </a:solidFill>
                <a:latin typeface="Bernard MT Condensed" panose="02050806060905020404" pitchFamily="18" charset="0"/>
              </a:rPr>
              <a:t>ABOUT US</a:t>
            </a:r>
            <a:endParaRPr lang="en-US" sz="6600" u="sng" dirty="0">
              <a:solidFill>
                <a:srgbClr val="993300"/>
              </a:solidFill>
              <a:latin typeface="Bernard MT Condensed" panose="020508060609050204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107" y="1198148"/>
            <a:ext cx="7841661" cy="280718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107" y="4095481"/>
            <a:ext cx="7572777" cy="3167940"/>
          </a:xfrm>
          <a:prstGeom prst="rect">
            <a:avLst/>
          </a:prstGeom>
        </p:spPr>
      </p:pic>
      <p:sp>
        <p:nvSpPr>
          <p:cNvPr id="5" name="Rectangle 4"/>
          <p:cNvSpPr/>
          <p:nvPr/>
        </p:nvSpPr>
        <p:spPr>
          <a:xfrm>
            <a:off x="2434107" y="1198148"/>
            <a:ext cx="7572777" cy="2807181"/>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34107" y="4095481"/>
            <a:ext cx="7584083" cy="3167940"/>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71" y="0"/>
            <a:ext cx="2740478" cy="700610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190" y="0"/>
            <a:ext cx="2967373" cy="7006107"/>
          </a:xfrm>
          <a:prstGeom prst="rect">
            <a:avLst/>
          </a:prstGeom>
        </p:spPr>
      </p:pic>
    </p:spTree>
    <p:extLst>
      <p:ext uri="{BB962C8B-B14F-4D97-AF65-F5344CB8AC3E}">
        <p14:creationId xmlns:p14="http://schemas.microsoft.com/office/powerpoint/2010/main" val="2776426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316" y="1508950"/>
            <a:ext cx="6535062" cy="5153744"/>
          </a:xfrm>
          <a:prstGeom prst="rect">
            <a:avLst/>
          </a:prstGeom>
        </p:spPr>
      </p:pic>
      <p:sp>
        <p:nvSpPr>
          <p:cNvPr id="3" name="TextBox 2"/>
          <p:cNvSpPr txBox="1"/>
          <p:nvPr/>
        </p:nvSpPr>
        <p:spPr>
          <a:xfrm>
            <a:off x="3980161" y="90152"/>
            <a:ext cx="5512158" cy="1107996"/>
          </a:xfrm>
          <a:prstGeom prst="rect">
            <a:avLst/>
          </a:prstGeom>
          <a:noFill/>
        </p:spPr>
        <p:txBody>
          <a:bodyPr wrap="square" rtlCol="0">
            <a:spAutoFit/>
          </a:bodyPr>
          <a:lstStyle/>
          <a:p>
            <a:r>
              <a:rPr lang="en-US" sz="6600" u="sng" dirty="0" smtClean="0">
                <a:solidFill>
                  <a:srgbClr val="993300"/>
                </a:solidFill>
                <a:latin typeface="Bernard MT Condensed" panose="02050806060905020404" pitchFamily="18" charset="0"/>
              </a:rPr>
              <a:t>CONTACT US</a:t>
            </a:r>
            <a:endParaRPr lang="en-US" sz="6600" u="sng" dirty="0">
              <a:solidFill>
                <a:srgbClr val="993300"/>
              </a:solidFill>
              <a:latin typeface="Bernard MT Condensed" panose="02050806060905020404" pitchFamily="18" charset="0"/>
            </a:endParaRPr>
          </a:p>
        </p:txBody>
      </p:sp>
      <p:sp>
        <p:nvSpPr>
          <p:cNvPr id="4" name="Rectangle 3"/>
          <p:cNvSpPr/>
          <p:nvPr/>
        </p:nvSpPr>
        <p:spPr>
          <a:xfrm>
            <a:off x="2738316" y="1508950"/>
            <a:ext cx="6535062" cy="5153744"/>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ultiply 4"/>
          <p:cNvSpPr/>
          <p:nvPr/>
        </p:nvSpPr>
        <p:spPr>
          <a:xfrm>
            <a:off x="1305618" y="2817765"/>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p:cNvSpPr/>
          <p:nvPr/>
        </p:nvSpPr>
        <p:spPr>
          <a:xfrm>
            <a:off x="74931" y="4737476"/>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p:cNvSpPr/>
          <p:nvPr/>
        </p:nvSpPr>
        <p:spPr>
          <a:xfrm>
            <a:off x="0" y="1198148"/>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p:cNvSpPr/>
          <p:nvPr/>
        </p:nvSpPr>
        <p:spPr>
          <a:xfrm>
            <a:off x="9816576" y="1198148"/>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p:cNvSpPr/>
          <p:nvPr/>
        </p:nvSpPr>
        <p:spPr>
          <a:xfrm>
            <a:off x="8198092" y="-88481"/>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10897773" y="-339970"/>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1444089" y="5894429"/>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11278328" y="2821958"/>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9348309" y="3478979"/>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y 13"/>
          <p:cNvSpPr/>
          <p:nvPr/>
        </p:nvSpPr>
        <p:spPr>
          <a:xfrm>
            <a:off x="11110803" y="5336772"/>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p:cNvSpPr/>
          <p:nvPr/>
        </p:nvSpPr>
        <p:spPr>
          <a:xfrm>
            <a:off x="9411849" y="6210886"/>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p:nvPr/>
        </p:nvSpPr>
        <p:spPr>
          <a:xfrm>
            <a:off x="1629675" y="-88481"/>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846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78817" y="90152"/>
            <a:ext cx="4481847" cy="1107996"/>
          </a:xfrm>
          <a:prstGeom prst="rect">
            <a:avLst/>
          </a:prstGeom>
          <a:noFill/>
        </p:spPr>
        <p:txBody>
          <a:bodyPr wrap="square" rtlCol="0">
            <a:spAutoFit/>
          </a:bodyPr>
          <a:lstStyle/>
          <a:p>
            <a:r>
              <a:rPr lang="en-US" sz="6600" u="sng" dirty="0" smtClean="0">
                <a:solidFill>
                  <a:srgbClr val="993300"/>
                </a:solidFill>
                <a:latin typeface="Bernard MT Condensed" panose="02050806060905020404" pitchFamily="18" charset="0"/>
              </a:rPr>
              <a:t>FEEDBACK</a:t>
            </a:r>
            <a:endParaRPr lang="en-US" sz="6600" u="sng" dirty="0">
              <a:solidFill>
                <a:srgbClr val="993300"/>
              </a:solidFill>
              <a:latin typeface="Bernard MT Condensed" panose="020508060609050204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717" y="1622736"/>
            <a:ext cx="6011114" cy="5002181"/>
          </a:xfrm>
          <a:prstGeom prst="rect">
            <a:avLst/>
          </a:prstGeom>
        </p:spPr>
      </p:pic>
      <p:sp>
        <p:nvSpPr>
          <p:cNvPr id="4" name="Rectangle 3"/>
          <p:cNvSpPr/>
          <p:nvPr/>
        </p:nvSpPr>
        <p:spPr>
          <a:xfrm>
            <a:off x="3167716" y="1622736"/>
            <a:ext cx="6002041" cy="5022763"/>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evron 4"/>
          <p:cNvSpPr/>
          <p:nvPr/>
        </p:nvSpPr>
        <p:spPr>
          <a:xfrm>
            <a:off x="2034863" y="2202287"/>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444321" y="3142443"/>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11187447" y="-261898"/>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p:cNvSpPr/>
          <p:nvPr/>
        </p:nvSpPr>
        <p:spPr>
          <a:xfrm>
            <a:off x="1912025" y="4763036"/>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hevron 8"/>
          <p:cNvSpPr/>
          <p:nvPr/>
        </p:nvSpPr>
        <p:spPr>
          <a:xfrm>
            <a:off x="392806" y="6023019"/>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a:off x="11357020" y="3664039"/>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9538953" y="4604195"/>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8332630" y="268283"/>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p:cNvSpPr/>
          <p:nvPr/>
        </p:nvSpPr>
        <p:spPr>
          <a:xfrm>
            <a:off x="10212459" y="1605564"/>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hevron 13"/>
          <p:cNvSpPr/>
          <p:nvPr/>
        </p:nvSpPr>
        <p:spPr>
          <a:xfrm>
            <a:off x="862885" y="360608"/>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hevron 14"/>
          <p:cNvSpPr/>
          <p:nvPr/>
        </p:nvSpPr>
        <p:spPr>
          <a:xfrm>
            <a:off x="11354873" y="6023019"/>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p:cNvSpPr/>
          <p:nvPr/>
        </p:nvSpPr>
        <p:spPr>
          <a:xfrm>
            <a:off x="2829060" y="-109470"/>
            <a:ext cx="837127" cy="940156"/>
          </a:xfrm>
          <a:prstGeom prst="chevron">
            <a:avLst/>
          </a:prstGeom>
          <a:noFill/>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4012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p:cNvSpPr txBox="1"/>
          <p:nvPr/>
        </p:nvSpPr>
        <p:spPr>
          <a:xfrm>
            <a:off x="3979572" y="2767280"/>
            <a:ext cx="7173532" cy="1323439"/>
          </a:xfrm>
          <a:prstGeom prst="rect">
            <a:avLst/>
          </a:prstGeom>
          <a:noFill/>
        </p:spPr>
        <p:txBody>
          <a:bodyPr wrap="square" rtlCol="0">
            <a:spAutoFit/>
          </a:bodyPr>
          <a:lstStyle/>
          <a:p>
            <a:r>
              <a:rPr lang="en-US" sz="8000" dirty="0" smtClean="0">
                <a:solidFill>
                  <a:srgbClr val="993300"/>
                </a:solidFill>
                <a:latin typeface="Bernard MT Condensed" panose="02050806060905020404" pitchFamily="18" charset="0"/>
              </a:rPr>
              <a:t>THANK YOU</a:t>
            </a:r>
            <a:endParaRPr lang="en-US" sz="8000" dirty="0">
              <a:solidFill>
                <a:srgbClr val="993300"/>
              </a:solidFill>
              <a:latin typeface="Bernard MT Condensed" panose="02050806060905020404" pitchFamily="18" charset="0"/>
            </a:endParaRPr>
          </a:p>
        </p:txBody>
      </p:sp>
    </p:spTree>
    <p:extLst>
      <p:ext uri="{BB962C8B-B14F-4D97-AF65-F5344CB8AC3E}">
        <p14:creationId xmlns:p14="http://schemas.microsoft.com/office/powerpoint/2010/main" val="3289483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7b1742076f2342b082b47d39db28c66d">
            <a:hlinkClick r:id="" action="ppaction://media"/>
          </p:cNvPr>
          <p:cNvPicPr>
            <a:picLocks noChangeAspect="1"/>
          </p:cNvPicPr>
          <p:nvPr>
            <a:videoFile r:link="rId1"/>
            <p:extLst>
              <p:ext uri="{DAA4B4D4-6D71-4841-9C94-3DE7FCFB9230}">
                <p14:media xmlns:p14="http://schemas.microsoft.com/office/powerpoint/2010/main" r:embed="rId2">
                  <p14:trim st="3000" end="8637"/>
                </p14:media>
              </p:ext>
            </p:extLst>
          </p:nvPr>
        </p:nvPicPr>
        <p:blipFill>
          <a:blip r:embed="rId4"/>
          <a:stretch>
            <a:fillRect/>
          </a:stretch>
        </p:blipFill>
        <p:spPr>
          <a:xfrm>
            <a:off x="3696236" y="1529365"/>
            <a:ext cx="8293994" cy="4990563"/>
          </a:xfrm>
          <a:prstGeom prst="rect">
            <a:avLst/>
          </a:prstGeom>
        </p:spPr>
      </p:pic>
      <p:sp>
        <p:nvSpPr>
          <p:cNvPr id="4" name="Rectangle 3"/>
          <p:cNvSpPr/>
          <p:nvPr/>
        </p:nvSpPr>
        <p:spPr>
          <a:xfrm>
            <a:off x="3580326" y="1403795"/>
            <a:ext cx="8525814" cy="524170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4562" y="230529"/>
            <a:ext cx="7302321" cy="1015663"/>
          </a:xfrm>
          <a:prstGeom prst="rect">
            <a:avLst/>
          </a:prstGeom>
          <a:noFill/>
        </p:spPr>
        <p:txBody>
          <a:bodyPr wrap="square" rtlCol="0">
            <a:spAutoFit/>
          </a:bodyPr>
          <a:lstStyle/>
          <a:p>
            <a:pPr algn="ctr"/>
            <a:r>
              <a:rPr lang="en-US" sz="6000" u="sng" dirty="0" smtClean="0">
                <a:solidFill>
                  <a:srgbClr val="993300"/>
                </a:solidFill>
                <a:latin typeface="Bernard MT Condensed" panose="02050806060905020404" pitchFamily="18" charset="0"/>
              </a:rPr>
              <a:t>DEVELOPMENT</a:t>
            </a:r>
            <a:r>
              <a:rPr lang="en-US" sz="6000" dirty="0" smtClean="0">
                <a:solidFill>
                  <a:srgbClr val="993300"/>
                </a:solidFill>
                <a:latin typeface="Bernard MT Condensed" panose="02050806060905020404" pitchFamily="18" charset="0"/>
              </a:rPr>
              <a:t> </a:t>
            </a:r>
            <a:r>
              <a:rPr lang="en-US" sz="6000" u="sng" dirty="0" smtClean="0">
                <a:solidFill>
                  <a:srgbClr val="993300"/>
                </a:solidFill>
                <a:latin typeface="Bernard MT Condensed" panose="02050806060905020404" pitchFamily="18" charset="0"/>
              </a:rPr>
              <a:t>TEAM</a:t>
            </a:r>
            <a:endParaRPr lang="en-US" sz="6000" u="sng" dirty="0">
              <a:solidFill>
                <a:srgbClr val="993300"/>
              </a:solidFill>
              <a:latin typeface="Bernard MT Condensed" panose="02050806060905020404" pitchFamily="18" charset="0"/>
            </a:endParaRPr>
          </a:p>
        </p:txBody>
      </p:sp>
      <p:sp>
        <p:nvSpPr>
          <p:cNvPr id="8" name="TextBox 7"/>
          <p:cNvSpPr txBox="1"/>
          <p:nvPr/>
        </p:nvSpPr>
        <p:spPr>
          <a:xfrm>
            <a:off x="218939" y="2163651"/>
            <a:ext cx="3078053" cy="523220"/>
          </a:xfrm>
          <a:prstGeom prst="rect">
            <a:avLst/>
          </a:prstGeom>
          <a:noFill/>
        </p:spPr>
        <p:txBody>
          <a:bodyPr wrap="square" rtlCol="0">
            <a:spAutoFit/>
          </a:bodyPr>
          <a:lstStyle/>
          <a:p>
            <a:pPr algn="ctr"/>
            <a:r>
              <a:rPr lang="en-US" sz="2800" u="sng" dirty="0" smtClean="0">
                <a:solidFill>
                  <a:schemeClr val="tx1">
                    <a:lumMod val="75000"/>
                    <a:lumOff val="25000"/>
                  </a:schemeClr>
                </a:solidFill>
                <a:latin typeface="Bernard MT Condensed" panose="02050806060905020404" pitchFamily="18" charset="0"/>
              </a:rPr>
              <a:t>1.Alina Habib</a:t>
            </a:r>
            <a:endParaRPr lang="en-US" sz="2800" u="sng" dirty="0">
              <a:solidFill>
                <a:schemeClr val="tx1">
                  <a:lumMod val="75000"/>
                  <a:lumOff val="25000"/>
                </a:schemeClr>
              </a:solidFill>
              <a:latin typeface="Bernard MT Condensed" panose="02050806060905020404" pitchFamily="18" charset="0"/>
            </a:endParaRPr>
          </a:p>
        </p:txBody>
      </p:sp>
      <p:sp>
        <p:nvSpPr>
          <p:cNvPr id="9" name="TextBox 8"/>
          <p:cNvSpPr txBox="1"/>
          <p:nvPr/>
        </p:nvSpPr>
        <p:spPr>
          <a:xfrm>
            <a:off x="206057" y="2961880"/>
            <a:ext cx="3078053" cy="523220"/>
          </a:xfrm>
          <a:prstGeom prst="rect">
            <a:avLst/>
          </a:prstGeom>
          <a:noFill/>
        </p:spPr>
        <p:txBody>
          <a:bodyPr wrap="square" rtlCol="0">
            <a:spAutoFit/>
          </a:bodyPr>
          <a:lstStyle/>
          <a:p>
            <a:pPr algn="ctr"/>
            <a:r>
              <a:rPr lang="en-US" sz="2800" u="sng" dirty="0" smtClean="0">
                <a:solidFill>
                  <a:schemeClr val="tx1">
                    <a:lumMod val="75000"/>
                    <a:lumOff val="25000"/>
                  </a:schemeClr>
                </a:solidFill>
                <a:latin typeface="Bernard MT Condensed" panose="02050806060905020404" pitchFamily="18" charset="0"/>
              </a:rPr>
              <a:t>2.Bisma</a:t>
            </a:r>
            <a:r>
              <a:rPr lang="en-US" sz="2800" b="1" u="sng" dirty="0" smtClean="0">
                <a:solidFill>
                  <a:schemeClr val="tx1">
                    <a:lumMod val="75000"/>
                    <a:lumOff val="25000"/>
                  </a:schemeClr>
                </a:solidFill>
              </a:rPr>
              <a:t> </a:t>
            </a:r>
            <a:r>
              <a:rPr lang="en-US" sz="2800" u="sng" dirty="0" smtClean="0">
                <a:solidFill>
                  <a:schemeClr val="tx1">
                    <a:lumMod val="75000"/>
                    <a:lumOff val="25000"/>
                  </a:schemeClr>
                </a:solidFill>
                <a:latin typeface="Bernard MT Condensed" panose="02050806060905020404" pitchFamily="18" charset="0"/>
              </a:rPr>
              <a:t>Kamran</a:t>
            </a:r>
            <a:endParaRPr lang="en-US" sz="2800" u="sng" dirty="0">
              <a:solidFill>
                <a:schemeClr val="tx1">
                  <a:lumMod val="75000"/>
                  <a:lumOff val="25000"/>
                </a:schemeClr>
              </a:solidFill>
              <a:latin typeface="Bernard MT Condensed" panose="02050806060905020404" pitchFamily="18" charset="0"/>
            </a:endParaRPr>
          </a:p>
        </p:txBody>
      </p:sp>
      <p:sp>
        <p:nvSpPr>
          <p:cNvPr id="10" name="TextBox 9"/>
          <p:cNvSpPr txBox="1"/>
          <p:nvPr/>
        </p:nvSpPr>
        <p:spPr>
          <a:xfrm>
            <a:off x="238253" y="3709288"/>
            <a:ext cx="3078053" cy="523220"/>
          </a:xfrm>
          <a:prstGeom prst="rect">
            <a:avLst/>
          </a:prstGeom>
          <a:noFill/>
        </p:spPr>
        <p:txBody>
          <a:bodyPr wrap="square" rtlCol="0">
            <a:spAutoFit/>
          </a:bodyPr>
          <a:lstStyle/>
          <a:p>
            <a:pPr algn="ctr"/>
            <a:r>
              <a:rPr lang="en-US" sz="2800" u="sng" dirty="0" smtClean="0">
                <a:solidFill>
                  <a:schemeClr val="tx1">
                    <a:lumMod val="75000"/>
                    <a:lumOff val="25000"/>
                  </a:schemeClr>
                </a:solidFill>
                <a:latin typeface="Bernard MT Condensed" panose="02050806060905020404" pitchFamily="18" charset="0"/>
              </a:rPr>
              <a:t>3.Firza </a:t>
            </a:r>
            <a:r>
              <a:rPr lang="en-US" sz="2800" u="sng" dirty="0" err="1" smtClean="0">
                <a:solidFill>
                  <a:schemeClr val="tx1">
                    <a:lumMod val="75000"/>
                    <a:lumOff val="25000"/>
                  </a:schemeClr>
                </a:solidFill>
                <a:latin typeface="Bernard MT Condensed" panose="02050806060905020404" pitchFamily="18" charset="0"/>
              </a:rPr>
              <a:t>Navaid</a:t>
            </a:r>
            <a:endParaRPr lang="en-US" sz="2800" u="sng" dirty="0">
              <a:solidFill>
                <a:schemeClr val="tx1">
                  <a:lumMod val="75000"/>
                  <a:lumOff val="25000"/>
                </a:schemeClr>
              </a:solidFill>
              <a:latin typeface="Bernard MT Condensed" panose="02050806060905020404" pitchFamily="18" charset="0"/>
            </a:endParaRPr>
          </a:p>
        </p:txBody>
      </p:sp>
      <p:sp>
        <p:nvSpPr>
          <p:cNvPr id="11" name="TextBox 10"/>
          <p:cNvSpPr txBox="1"/>
          <p:nvPr/>
        </p:nvSpPr>
        <p:spPr>
          <a:xfrm>
            <a:off x="206058" y="4499452"/>
            <a:ext cx="3078053" cy="523220"/>
          </a:xfrm>
          <a:prstGeom prst="rect">
            <a:avLst/>
          </a:prstGeom>
          <a:noFill/>
        </p:spPr>
        <p:txBody>
          <a:bodyPr wrap="square" rtlCol="0">
            <a:spAutoFit/>
          </a:bodyPr>
          <a:lstStyle/>
          <a:p>
            <a:pPr algn="ctr"/>
            <a:r>
              <a:rPr lang="en-US" sz="2800" u="sng" dirty="0" smtClean="0">
                <a:solidFill>
                  <a:schemeClr val="tx1">
                    <a:lumMod val="75000"/>
                    <a:lumOff val="25000"/>
                  </a:schemeClr>
                </a:solidFill>
                <a:latin typeface="Bernard MT Condensed" panose="02050806060905020404" pitchFamily="18" charset="0"/>
              </a:rPr>
              <a:t>4.Zayyan Kamran</a:t>
            </a:r>
            <a:endParaRPr lang="en-US" sz="2800" u="sng" dirty="0">
              <a:solidFill>
                <a:schemeClr val="tx1">
                  <a:lumMod val="75000"/>
                  <a:lumOff val="25000"/>
                </a:schemeClr>
              </a:solidFill>
              <a:latin typeface="Bernard MT Condensed" panose="02050806060905020404" pitchFamily="18" charset="0"/>
            </a:endParaRPr>
          </a:p>
        </p:txBody>
      </p:sp>
    </p:spTree>
    <p:extLst>
      <p:ext uri="{BB962C8B-B14F-4D97-AF65-F5344CB8AC3E}">
        <p14:creationId xmlns:p14="http://schemas.microsoft.com/office/powerpoint/2010/main" val="1200126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3"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Box 9"/>
          <p:cNvSpPr txBox="1"/>
          <p:nvPr/>
        </p:nvSpPr>
        <p:spPr>
          <a:xfrm>
            <a:off x="1955410" y="928468"/>
            <a:ext cx="8876713" cy="1107996"/>
          </a:xfrm>
          <a:prstGeom prst="rect">
            <a:avLst/>
          </a:prstGeom>
          <a:noFill/>
        </p:spPr>
        <p:txBody>
          <a:bodyPr wrap="square" rtlCol="0">
            <a:spAutoFit/>
          </a:bodyPr>
          <a:lstStyle/>
          <a:p>
            <a:pPr algn="ctr"/>
            <a:r>
              <a:rPr lang="en-US" sz="6600" b="1" u="sng" dirty="0" smtClean="0">
                <a:solidFill>
                  <a:schemeClr val="tx1">
                    <a:lumMod val="75000"/>
                    <a:lumOff val="25000"/>
                  </a:schemeClr>
                </a:solidFill>
                <a:latin typeface="Bernard MT Condensed" panose="02050806060905020404" pitchFamily="18" charset="0"/>
              </a:rPr>
              <a:t>PROBLEM STATEMENT</a:t>
            </a:r>
            <a:endParaRPr lang="en-US" sz="6600" b="1" u="sng" dirty="0">
              <a:solidFill>
                <a:schemeClr val="tx1">
                  <a:lumMod val="75000"/>
                  <a:lumOff val="25000"/>
                </a:schemeClr>
              </a:solidFill>
              <a:latin typeface="Bernard MT Condensed" panose="02050806060905020404" pitchFamily="18" charset="0"/>
            </a:endParaRPr>
          </a:p>
        </p:txBody>
      </p:sp>
      <p:sp>
        <p:nvSpPr>
          <p:cNvPr id="12" name="TextBox 11"/>
          <p:cNvSpPr txBox="1"/>
          <p:nvPr/>
        </p:nvSpPr>
        <p:spPr>
          <a:xfrm>
            <a:off x="3312941" y="2475915"/>
            <a:ext cx="6161650" cy="3693319"/>
          </a:xfrm>
          <a:prstGeom prst="rect">
            <a:avLst/>
          </a:prstGeom>
          <a:noFill/>
        </p:spPr>
        <p:txBody>
          <a:bodyPr wrap="square" rtlCol="0">
            <a:spAutoFit/>
          </a:bodyPr>
          <a:lstStyle/>
          <a:p>
            <a:r>
              <a:rPr lang="en-US" sz="2400" b="1" dirty="0" smtClean="0">
                <a:latin typeface="Bahnschrift Condensed" panose="020B0502040204020203" pitchFamily="34" charset="0"/>
              </a:rPr>
              <a:t>"PASCAL </a:t>
            </a:r>
            <a:r>
              <a:rPr lang="en-US" sz="2400" b="1" dirty="0">
                <a:latin typeface="Bahnschrift Condensed" panose="020B0502040204020203" pitchFamily="34" charset="0"/>
              </a:rPr>
              <a:t>IMITATION JEWELLERY” is one of the leading manufacturers and suppliers of Precious, Semi precious and Artificial Jewelry. They sell them under different brand names. The Quality of the products are renowned for striking features such as smooth polish, stunning design and excelling clarity, look and feature, luster. The shop owner wishes to have the website of the jeweler shop where in they want to describe all the type, brands of the product.</a:t>
            </a:r>
          </a:p>
          <a:p>
            <a:endParaRPr lang="en-US" dirty="0"/>
          </a:p>
        </p:txBody>
      </p:sp>
    </p:spTree>
    <p:extLst>
      <p:ext uri="{BB962C8B-B14F-4D97-AF65-F5344CB8AC3E}">
        <p14:creationId xmlns:p14="http://schemas.microsoft.com/office/powerpoint/2010/main" val="3423481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1250"/>
                                        <p:tgtEl>
                                          <p:spTgt spid="12">
                                            <p:txEl>
                                              <p:pRg st="0" end="0"/>
                                            </p:txEl>
                                          </p:spTgt>
                                        </p:tgtEl>
                                      </p:cBhvr>
                                    </p:animEffect>
                                    <p:anim calcmode="lin" valueType="num">
                                      <p:cBhvr>
                                        <p:cTn id="14" dur="12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5" dur="12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3698" y="154745"/>
            <a:ext cx="7793502" cy="1200329"/>
          </a:xfrm>
          <a:prstGeom prst="rect">
            <a:avLst/>
          </a:prstGeom>
          <a:noFill/>
        </p:spPr>
        <p:txBody>
          <a:bodyPr wrap="square" rtlCol="0">
            <a:spAutoFit/>
          </a:bodyPr>
          <a:lstStyle/>
          <a:p>
            <a:r>
              <a:rPr lang="en-US" sz="7200" b="1" u="sng" dirty="0" smtClean="0">
                <a:solidFill>
                  <a:srgbClr val="993300"/>
                </a:solidFill>
                <a:latin typeface="Bernard MT Condensed" panose="02050806060905020404" pitchFamily="18" charset="0"/>
              </a:rPr>
              <a:t>SOLUTIONS</a:t>
            </a:r>
            <a:endParaRPr lang="en-US" sz="7200" b="1" u="sng" dirty="0">
              <a:solidFill>
                <a:srgbClr val="993300"/>
              </a:solidFill>
              <a:latin typeface="Bernard MT Condensed" panose="02050806060905020404" pitchFamily="18" charset="0"/>
            </a:endParaRPr>
          </a:p>
        </p:txBody>
      </p:sp>
      <p:sp>
        <p:nvSpPr>
          <p:cNvPr id="3" name="TextBox 2"/>
          <p:cNvSpPr txBox="1"/>
          <p:nvPr/>
        </p:nvSpPr>
        <p:spPr>
          <a:xfrm>
            <a:off x="1041009" y="1786597"/>
            <a:ext cx="10677379" cy="6186309"/>
          </a:xfrm>
          <a:prstGeom prst="rect">
            <a:avLst/>
          </a:prstGeom>
          <a:noFill/>
        </p:spPr>
        <p:txBody>
          <a:bodyPr wrap="square" rtlCol="0">
            <a:spAutoFit/>
          </a:bodyPr>
          <a:lstStyle/>
          <a:p>
            <a:r>
              <a:rPr lang="en-US" sz="2000" b="1" dirty="0">
                <a:solidFill>
                  <a:schemeClr val="bg2">
                    <a:lumMod val="25000"/>
                  </a:schemeClr>
                </a:solidFill>
              </a:rPr>
              <a:t>The Web site is to be created based on the following requirements.</a:t>
            </a:r>
          </a:p>
          <a:p>
            <a:r>
              <a:rPr lang="en-US" sz="2000" b="1" dirty="0">
                <a:solidFill>
                  <a:schemeClr val="bg2">
                    <a:lumMod val="25000"/>
                  </a:schemeClr>
                </a:solidFill>
              </a:rPr>
              <a:t> </a:t>
            </a:r>
          </a:p>
          <a:p>
            <a:pPr lvl="0"/>
            <a:r>
              <a:rPr lang="en-US" sz="2000" b="1" dirty="0" smtClean="0">
                <a:solidFill>
                  <a:schemeClr val="bg2">
                    <a:lumMod val="25000"/>
                  </a:schemeClr>
                </a:solidFill>
              </a:rPr>
              <a:t>1.The </a:t>
            </a:r>
            <a:r>
              <a:rPr lang="en-US" sz="2000" b="1" dirty="0">
                <a:solidFill>
                  <a:schemeClr val="bg2">
                    <a:lumMod val="25000"/>
                  </a:schemeClr>
                </a:solidFill>
              </a:rPr>
              <a:t>home page must describe the keywords or highlight of the shop along with all navigation link defined.</a:t>
            </a:r>
          </a:p>
          <a:p>
            <a:pPr lvl="0"/>
            <a:r>
              <a:rPr lang="en-US" sz="2000" b="1" dirty="0" smtClean="0">
                <a:solidFill>
                  <a:schemeClr val="bg2">
                    <a:lumMod val="25000"/>
                  </a:schemeClr>
                </a:solidFill>
              </a:rPr>
              <a:t>2.The </a:t>
            </a:r>
            <a:r>
              <a:rPr lang="en-US" sz="2000" b="1" dirty="0">
                <a:solidFill>
                  <a:schemeClr val="bg2">
                    <a:lumMod val="25000"/>
                  </a:schemeClr>
                </a:solidFill>
              </a:rPr>
              <a:t>product must be categorized as per the “Brand”.</a:t>
            </a:r>
          </a:p>
          <a:p>
            <a:pPr lvl="0"/>
            <a:r>
              <a:rPr lang="en-US" sz="2000" b="1" dirty="0" smtClean="0">
                <a:solidFill>
                  <a:schemeClr val="bg2">
                    <a:lumMod val="25000"/>
                  </a:schemeClr>
                </a:solidFill>
              </a:rPr>
              <a:t>3.It </a:t>
            </a:r>
            <a:r>
              <a:rPr lang="en-US" sz="2000" b="1" dirty="0">
                <a:solidFill>
                  <a:schemeClr val="bg2">
                    <a:lumMod val="25000"/>
                  </a:schemeClr>
                </a:solidFill>
              </a:rPr>
              <a:t>should be followed by sub-category with the type (Original, Semi Precious, and Artificial</a:t>
            </a:r>
            <a:r>
              <a:rPr lang="en-US" sz="2000" b="1" dirty="0" smtClean="0">
                <a:solidFill>
                  <a:schemeClr val="bg2">
                    <a:lumMod val="25000"/>
                  </a:schemeClr>
                </a:solidFill>
              </a:rPr>
              <a:t>).</a:t>
            </a:r>
          </a:p>
          <a:p>
            <a:pPr lvl="0"/>
            <a:r>
              <a:rPr lang="en-US" sz="2000" b="1" dirty="0" smtClean="0">
                <a:solidFill>
                  <a:schemeClr val="bg2">
                    <a:lumMod val="25000"/>
                  </a:schemeClr>
                </a:solidFill>
              </a:rPr>
              <a:t>4.Proper </a:t>
            </a:r>
            <a:r>
              <a:rPr lang="en-US" sz="2000" b="1" dirty="0">
                <a:solidFill>
                  <a:schemeClr val="bg2">
                    <a:lumMod val="25000"/>
                  </a:schemeClr>
                </a:solidFill>
              </a:rPr>
              <a:t>description of the product along with the image must be added in the website.</a:t>
            </a:r>
          </a:p>
          <a:p>
            <a:pPr lvl="0"/>
            <a:r>
              <a:rPr lang="en-US" sz="2000" b="1" dirty="0" smtClean="0">
                <a:solidFill>
                  <a:schemeClr val="bg2">
                    <a:lumMod val="25000"/>
                  </a:schemeClr>
                </a:solidFill>
              </a:rPr>
              <a:t>5.Comparison </a:t>
            </a:r>
            <a:r>
              <a:rPr lang="en-US" sz="2000" b="1" dirty="0">
                <a:solidFill>
                  <a:schemeClr val="bg2">
                    <a:lumMod val="25000"/>
                  </a:schemeClr>
                </a:solidFill>
              </a:rPr>
              <a:t>of the product must be included in the website. (like comparison between product designing same but one will be semi-Precious and other Artificial and so on).</a:t>
            </a:r>
          </a:p>
          <a:p>
            <a:pPr lvl="0"/>
            <a:r>
              <a:rPr lang="en-US" sz="2000" b="1" dirty="0" smtClean="0">
                <a:solidFill>
                  <a:schemeClr val="bg2">
                    <a:lumMod val="25000"/>
                  </a:schemeClr>
                </a:solidFill>
              </a:rPr>
              <a:t>6.Contact </a:t>
            </a:r>
            <a:r>
              <a:rPr lang="en-US" sz="2000" b="1" dirty="0">
                <a:solidFill>
                  <a:schemeClr val="bg2">
                    <a:lumMod val="25000"/>
                  </a:schemeClr>
                </a:solidFill>
              </a:rPr>
              <a:t>Us</a:t>
            </a:r>
          </a:p>
          <a:p>
            <a:pPr lvl="0"/>
            <a:r>
              <a:rPr lang="en-US" sz="2000" b="1" dirty="0" smtClean="0">
                <a:solidFill>
                  <a:schemeClr val="bg2">
                    <a:lumMod val="25000"/>
                  </a:schemeClr>
                </a:solidFill>
              </a:rPr>
              <a:t>7.About </a:t>
            </a:r>
            <a:r>
              <a:rPr lang="en-US" sz="2000" b="1" dirty="0">
                <a:solidFill>
                  <a:schemeClr val="bg2">
                    <a:lumMod val="25000"/>
                  </a:schemeClr>
                </a:solidFill>
              </a:rPr>
              <a:t>Us</a:t>
            </a:r>
          </a:p>
          <a:p>
            <a:pPr lvl="0"/>
            <a:r>
              <a:rPr lang="en-US" sz="2000" b="1" dirty="0" smtClean="0">
                <a:solidFill>
                  <a:schemeClr val="bg2">
                    <a:lumMod val="25000"/>
                  </a:schemeClr>
                </a:solidFill>
              </a:rPr>
              <a:t>8.Feedback </a:t>
            </a:r>
            <a:r>
              <a:rPr lang="en-US" sz="2000" b="1" dirty="0">
                <a:solidFill>
                  <a:schemeClr val="bg2">
                    <a:lumMod val="25000"/>
                  </a:schemeClr>
                </a:solidFill>
              </a:rPr>
              <a:t>form</a:t>
            </a:r>
          </a:p>
          <a:p>
            <a:pPr lvl="0"/>
            <a:r>
              <a:rPr lang="en-US" sz="2000" b="1" dirty="0" smtClean="0">
                <a:solidFill>
                  <a:schemeClr val="bg2">
                    <a:lumMod val="25000"/>
                  </a:schemeClr>
                </a:solidFill>
              </a:rPr>
              <a:t>9.Gallery </a:t>
            </a:r>
            <a:r>
              <a:rPr lang="en-US" sz="2000" b="1" dirty="0">
                <a:solidFill>
                  <a:schemeClr val="bg2">
                    <a:lumMod val="25000"/>
                  </a:schemeClr>
                </a:solidFill>
              </a:rPr>
              <a:t>section should be added.</a:t>
            </a:r>
          </a:p>
          <a:p>
            <a:pPr lvl="0"/>
            <a:r>
              <a:rPr lang="en-US" sz="2000" b="1" dirty="0" smtClean="0">
                <a:solidFill>
                  <a:schemeClr val="bg2">
                    <a:lumMod val="25000"/>
                  </a:schemeClr>
                </a:solidFill>
              </a:rPr>
              <a:t>10.Color </a:t>
            </a:r>
            <a:r>
              <a:rPr lang="en-US" sz="2000" b="1" dirty="0">
                <a:solidFill>
                  <a:schemeClr val="bg2">
                    <a:lumMod val="25000"/>
                  </a:schemeClr>
                </a:solidFill>
              </a:rPr>
              <a:t>combination must be uniform throughout the project.</a:t>
            </a:r>
          </a:p>
          <a:p>
            <a:pPr lvl="0"/>
            <a:r>
              <a:rPr lang="en-US" sz="2000" b="1" dirty="0" smtClean="0">
                <a:solidFill>
                  <a:schemeClr val="bg2">
                    <a:lumMod val="25000"/>
                  </a:schemeClr>
                </a:solidFill>
              </a:rPr>
              <a:t>11.Navigation </a:t>
            </a:r>
            <a:r>
              <a:rPr lang="en-US" sz="2000" b="1" dirty="0">
                <a:solidFill>
                  <a:schemeClr val="bg2">
                    <a:lumMod val="25000"/>
                  </a:schemeClr>
                </a:solidFill>
              </a:rPr>
              <a:t>must be smooth.</a:t>
            </a:r>
          </a:p>
          <a:p>
            <a:r>
              <a:rPr lang="en-US" sz="2000" b="1" dirty="0">
                <a:solidFill>
                  <a:schemeClr val="bg2">
                    <a:lumMod val="25000"/>
                  </a:schemeClr>
                </a:solidFill>
              </a:rPr>
              <a:t> </a:t>
            </a:r>
          </a:p>
          <a:p>
            <a:r>
              <a:rPr lang="en-US" sz="2000" b="1" dirty="0">
                <a:solidFill>
                  <a:schemeClr val="bg2">
                    <a:lumMod val="25000"/>
                  </a:schemeClr>
                </a:solidFill>
              </a:rPr>
              <a:t/>
            </a:r>
            <a:br>
              <a:rPr lang="en-US" sz="2000" b="1" dirty="0">
                <a:solidFill>
                  <a:schemeClr val="bg2">
                    <a:lumMod val="25000"/>
                  </a:schemeClr>
                </a:solidFill>
              </a:rPr>
            </a:br>
            <a:r>
              <a:rPr lang="en-US" sz="2000" b="1" dirty="0">
                <a:solidFill>
                  <a:schemeClr val="bg2">
                    <a:lumMod val="25000"/>
                  </a:schemeClr>
                </a:solidFill>
              </a:rPr>
              <a:t> </a:t>
            </a:r>
          </a:p>
          <a:p>
            <a:pPr lvl="0"/>
            <a:endParaRPr lang="en-US" dirty="0"/>
          </a:p>
          <a:p>
            <a:endParaRPr lang="en-US" dirty="0"/>
          </a:p>
        </p:txBody>
      </p:sp>
      <p:sp>
        <p:nvSpPr>
          <p:cNvPr id="4" name="Half Frame 3"/>
          <p:cNvSpPr/>
          <p:nvPr/>
        </p:nvSpPr>
        <p:spPr>
          <a:xfrm>
            <a:off x="140677" y="154744"/>
            <a:ext cx="1195754" cy="1200329"/>
          </a:xfrm>
          <a:prstGeom prst="halfFrame">
            <a:avLst/>
          </a:prstGeom>
          <a:solidFill>
            <a:srgbClr val="99330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Half Frame 4"/>
          <p:cNvSpPr/>
          <p:nvPr/>
        </p:nvSpPr>
        <p:spPr>
          <a:xfrm rot="10800000">
            <a:off x="10860258" y="5502927"/>
            <a:ext cx="1195754" cy="1200329"/>
          </a:xfrm>
          <a:prstGeom prst="halfFrame">
            <a:avLst/>
          </a:prstGeom>
          <a:solidFill>
            <a:srgbClr val="99330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ultiply 5"/>
          <p:cNvSpPr/>
          <p:nvPr/>
        </p:nvSpPr>
        <p:spPr>
          <a:xfrm>
            <a:off x="-161776" y="5106573"/>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p:cNvSpPr/>
          <p:nvPr/>
        </p:nvSpPr>
        <p:spPr>
          <a:xfrm>
            <a:off x="10677379" y="1045585"/>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p:cNvSpPr/>
          <p:nvPr/>
        </p:nvSpPr>
        <p:spPr>
          <a:xfrm>
            <a:off x="10592973" y="4304884"/>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1786598" y="154744"/>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8257738" y="5106573"/>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506436" y="2320830"/>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8679768" y="250701"/>
            <a:ext cx="1294227" cy="1294228"/>
          </a:xfrm>
          <a:prstGeom prst="mathMultiply">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9265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4883" y="38637"/>
            <a:ext cx="4501662" cy="1107996"/>
          </a:xfrm>
          <a:prstGeom prst="rect">
            <a:avLst/>
          </a:prstGeom>
          <a:noFill/>
        </p:spPr>
        <p:txBody>
          <a:bodyPr wrap="square" rtlCol="0">
            <a:spAutoFit/>
          </a:bodyPr>
          <a:lstStyle/>
          <a:p>
            <a:pPr algn="ctr"/>
            <a:r>
              <a:rPr lang="en-US" sz="6600" u="sng" dirty="0" smtClean="0">
                <a:solidFill>
                  <a:srgbClr val="993300"/>
                </a:solidFill>
                <a:latin typeface="Bernard MT Condensed" panose="02050806060905020404" pitchFamily="18" charset="0"/>
              </a:rPr>
              <a:t>HOME</a:t>
            </a:r>
            <a:endParaRPr lang="en-US" sz="6600" u="sng" dirty="0">
              <a:solidFill>
                <a:srgbClr val="993300"/>
              </a:solidFill>
              <a:latin typeface="Bernard MT Condensed" panose="020508060609050204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808" y="1510737"/>
            <a:ext cx="7556647" cy="126819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948" y="3630361"/>
            <a:ext cx="7544853" cy="2651618"/>
          </a:xfrm>
          <a:prstGeom prst="rect">
            <a:avLst/>
          </a:prstGeom>
        </p:spPr>
      </p:pic>
      <p:sp>
        <p:nvSpPr>
          <p:cNvPr id="13" name="Rectangle 12"/>
          <p:cNvSpPr/>
          <p:nvPr/>
        </p:nvSpPr>
        <p:spPr>
          <a:xfrm>
            <a:off x="2460948" y="1510738"/>
            <a:ext cx="7576507" cy="1268190"/>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60948" y="3630362"/>
            <a:ext cx="7576507" cy="2651618"/>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101" y="-678019"/>
            <a:ext cx="4762500" cy="4762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3828" y="4543711"/>
            <a:ext cx="2911709" cy="231428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15" y="2652827"/>
            <a:ext cx="2911709" cy="231428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947864" y="1280069"/>
            <a:ext cx="4762500" cy="47625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9781" y="-275993"/>
            <a:ext cx="2911709" cy="231428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374889">
            <a:off x="-1192103" y="3119430"/>
            <a:ext cx="4762500" cy="47625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308167">
            <a:off x="6422753" y="-1677202"/>
            <a:ext cx="4762500" cy="476250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828" y="-350125"/>
            <a:ext cx="3003506" cy="2086035"/>
          </a:xfrm>
          <a:prstGeom prst="rect">
            <a:avLst/>
          </a:prstGeom>
        </p:spPr>
      </p:pic>
    </p:spTree>
    <p:extLst>
      <p:ext uri="{BB962C8B-B14F-4D97-AF65-F5344CB8AC3E}">
        <p14:creationId xmlns:p14="http://schemas.microsoft.com/office/powerpoint/2010/main" val="2903666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194" y="115908"/>
            <a:ext cx="8216720" cy="21894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194" y="2517345"/>
            <a:ext cx="8216720" cy="22983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194" y="4928995"/>
            <a:ext cx="8216720" cy="1790950"/>
          </a:xfrm>
          <a:prstGeom prst="rect">
            <a:avLst/>
          </a:prstGeom>
        </p:spPr>
      </p:pic>
      <p:sp>
        <p:nvSpPr>
          <p:cNvPr id="6" name="Rectangle 5"/>
          <p:cNvSpPr/>
          <p:nvPr/>
        </p:nvSpPr>
        <p:spPr>
          <a:xfrm>
            <a:off x="1893194" y="115909"/>
            <a:ext cx="8216720" cy="2189408"/>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93194" y="2517344"/>
            <a:ext cx="8216720" cy="2243884"/>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93194" y="4928995"/>
            <a:ext cx="8216720" cy="1790950"/>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7943" y="-658892"/>
            <a:ext cx="3325701" cy="373900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801116">
            <a:off x="-1085839" y="3625087"/>
            <a:ext cx="3325701" cy="373900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538502">
            <a:off x="-870504" y="234307"/>
            <a:ext cx="3785980" cy="364645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538502">
            <a:off x="9426998" y="3262428"/>
            <a:ext cx="3785980" cy="3646454"/>
          </a:xfrm>
          <a:prstGeom prst="rect">
            <a:avLst/>
          </a:prstGeom>
        </p:spPr>
      </p:pic>
    </p:spTree>
    <p:extLst>
      <p:ext uri="{BB962C8B-B14F-4D97-AF65-F5344CB8AC3E}">
        <p14:creationId xmlns:p14="http://schemas.microsoft.com/office/powerpoint/2010/main" val="1603260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42456" y="0"/>
            <a:ext cx="6040192" cy="1107996"/>
          </a:xfrm>
          <a:prstGeom prst="rect">
            <a:avLst/>
          </a:prstGeom>
          <a:noFill/>
        </p:spPr>
        <p:txBody>
          <a:bodyPr wrap="square" rtlCol="0">
            <a:spAutoFit/>
          </a:bodyPr>
          <a:lstStyle/>
          <a:p>
            <a:r>
              <a:rPr lang="en-US" sz="6600" u="sng" dirty="0" smtClean="0">
                <a:solidFill>
                  <a:srgbClr val="993300"/>
                </a:solidFill>
                <a:latin typeface="Bernard MT Condensed" panose="02050806060905020404" pitchFamily="18" charset="0"/>
              </a:rPr>
              <a:t>BRANDS</a:t>
            </a:r>
            <a:endParaRPr lang="en-US" sz="6600" u="sng" dirty="0">
              <a:solidFill>
                <a:srgbClr val="993300"/>
              </a:solidFill>
              <a:latin typeface="Bernard MT Condensed" panose="020508060609050204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222" y="3260947"/>
            <a:ext cx="8249541" cy="359705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172" y="1225202"/>
            <a:ext cx="5115639" cy="1918539"/>
          </a:xfrm>
          <a:prstGeom prst="rect">
            <a:avLst/>
          </a:prstGeom>
        </p:spPr>
      </p:pic>
      <p:sp>
        <p:nvSpPr>
          <p:cNvPr id="5" name="Rectangle 4"/>
          <p:cNvSpPr/>
          <p:nvPr/>
        </p:nvSpPr>
        <p:spPr>
          <a:xfrm>
            <a:off x="3563172" y="1225202"/>
            <a:ext cx="5115639" cy="1918539"/>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996222" y="3260947"/>
            <a:ext cx="8249541" cy="3597053"/>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01" y="3811179"/>
            <a:ext cx="2924588" cy="301107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3469" y="0"/>
            <a:ext cx="2924588" cy="3011075"/>
          </a:xfrm>
          <a:prstGeom prst="rect">
            <a:avLst/>
          </a:prstGeom>
        </p:spPr>
      </p:pic>
    </p:spTree>
    <p:extLst>
      <p:ext uri="{BB962C8B-B14F-4D97-AF65-F5344CB8AC3E}">
        <p14:creationId xmlns:p14="http://schemas.microsoft.com/office/powerpoint/2010/main" val="1973629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786" y="759043"/>
            <a:ext cx="3515216" cy="103837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194" y="2240924"/>
            <a:ext cx="10058400" cy="4109534"/>
          </a:xfrm>
          <a:prstGeom prst="rect">
            <a:avLst/>
          </a:prstGeom>
        </p:spPr>
      </p:pic>
      <p:sp>
        <p:nvSpPr>
          <p:cNvPr id="4" name="Rectangle 3"/>
          <p:cNvSpPr/>
          <p:nvPr/>
        </p:nvSpPr>
        <p:spPr>
          <a:xfrm>
            <a:off x="4402786" y="759043"/>
            <a:ext cx="3515216" cy="1038370"/>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31194" y="2240924"/>
            <a:ext cx="10058400" cy="4109534"/>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241314">
            <a:off x="7480979" y="-1001296"/>
            <a:ext cx="4762500" cy="47625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13312">
            <a:off x="178028" y="-1502938"/>
            <a:ext cx="4762500" cy="4762500"/>
          </a:xfrm>
          <a:prstGeom prst="rect">
            <a:avLst/>
          </a:prstGeom>
        </p:spPr>
      </p:pic>
    </p:spTree>
    <p:extLst>
      <p:ext uri="{BB962C8B-B14F-4D97-AF65-F5344CB8AC3E}">
        <p14:creationId xmlns:p14="http://schemas.microsoft.com/office/powerpoint/2010/main" val="2758242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392" y="745284"/>
            <a:ext cx="4029637" cy="11431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94" y="2265483"/>
            <a:ext cx="10058400" cy="4199711"/>
          </a:xfrm>
          <a:prstGeom prst="rect">
            <a:avLst/>
          </a:prstGeom>
        </p:spPr>
      </p:pic>
      <p:sp>
        <p:nvSpPr>
          <p:cNvPr id="4" name="Rectangle 3"/>
          <p:cNvSpPr/>
          <p:nvPr/>
        </p:nvSpPr>
        <p:spPr>
          <a:xfrm>
            <a:off x="3952392" y="745284"/>
            <a:ext cx="4029637" cy="1143160"/>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42694" y="2265483"/>
            <a:ext cx="10058400" cy="4199711"/>
          </a:xfrm>
          <a:prstGeom prst="rect">
            <a:avLst/>
          </a:prstGeom>
          <a:noFill/>
          <a:ln w="381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11747">
            <a:off x="7525273" y="-1351721"/>
            <a:ext cx="4762500" cy="47625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637946">
            <a:off x="-112441" y="-1635967"/>
            <a:ext cx="4762500" cy="4762500"/>
          </a:xfrm>
          <a:prstGeom prst="rect">
            <a:avLst/>
          </a:prstGeom>
        </p:spPr>
      </p:pic>
    </p:spTree>
    <p:extLst>
      <p:ext uri="{BB962C8B-B14F-4D97-AF65-F5344CB8AC3E}">
        <p14:creationId xmlns:p14="http://schemas.microsoft.com/office/powerpoint/2010/main" val="1340343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129</Words>
  <Application>Microsoft Office PowerPoint</Application>
  <PresentationFormat>Widescreen</PresentationFormat>
  <Paragraphs>34</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Bahnschrift Condensed</vt:lpstr>
      <vt:lpstr>Bernard MT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KAMRAN TRADER`s</dc:creator>
  <cp:lastModifiedBy>KAMRAN TRADER`s</cp:lastModifiedBy>
  <cp:revision>33</cp:revision>
  <dcterms:created xsi:type="dcterms:W3CDTF">2024-10-30T21:25:39Z</dcterms:created>
  <dcterms:modified xsi:type="dcterms:W3CDTF">2024-11-09T21:19:40Z</dcterms:modified>
</cp:coreProperties>
</file>